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6"/>
  </p:notesMasterIdLst>
  <p:sldIdLst>
    <p:sldId id="256" r:id="rId2"/>
    <p:sldId id="263" r:id="rId3"/>
    <p:sldId id="259" r:id="rId4"/>
    <p:sldId id="267" r:id="rId5"/>
    <p:sldId id="260" r:id="rId6"/>
    <p:sldId id="271" r:id="rId7"/>
    <p:sldId id="262" r:id="rId8"/>
    <p:sldId id="265" r:id="rId9"/>
    <p:sldId id="308" r:id="rId10"/>
    <p:sldId id="268" r:id="rId11"/>
    <p:sldId id="261" r:id="rId12"/>
    <p:sldId id="314" r:id="rId13"/>
    <p:sldId id="316" r:id="rId14"/>
    <p:sldId id="317" r:id="rId15"/>
    <p:sldId id="318" r:id="rId16"/>
    <p:sldId id="319" r:id="rId17"/>
    <p:sldId id="279" r:id="rId18"/>
    <p:sldId id="284" r:id="rId19"/>
    <p:sldId id="309" r:id="rId20"/>
    <p:sldId id="310" r:id="rId21"/>
    <p:sldId id="311" r:id="rId22"/>
    <p:sldId id="313" r:id="rId23"/>
    <p:sldId id="315" r:id="rId24"/>
    <p:sldId id="287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Oxygen" panose="02000503000000000000" pitchFamily="2" charset="0"/>
      <p:regular r:id="rId29"/>
      <p:bold r:id="rId30"/>
    </p:embeddedFont>
    <p:embeddedFont>
      <p:font typeface="Oxygen Light" panose="02000303000000000000" pitchFamily="2" charset="0"/>
      <p:regular r:id="rId31"/>
      <p:bold r:id="rId32"/>
    </p:embeddedFont>
    <p:embeddedFont>
      <p:font typeface="Poiret One" panose="00000500000000000000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C5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D90AF6-9B12-4298-B0F4-2804A86A58AF}">
  <a:tblStyle styleId="{F3D90AF6-9B12-4298-B0F4-2804A86A5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383" autoAdjust="0"/>
  </p:normalViewPr>
  <p:slideViewPr>
    <p:cSldViewPr snapToGrid="0">
      <p:cViewPr varScale="1">
        <p:scale>
          <a:sx n="107" d="100"/>
          <a:sy n="107" d="100"/>
        </p:scale>
        <p:origin x="12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439249f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439249f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20d076ce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20d076ce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c8787dcf5_1_24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c8787dcf5_1_24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1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453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963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472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ac8787dcf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ac8787dcf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606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c8787dcf5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c8787dcf5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3924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43924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c439249f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c439249f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439249f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439249f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c439249f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c439249f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439249f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439249f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c439249f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c439249f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85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49000" y="3380700"/>
            <a:ext cx="385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3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5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6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2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3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5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7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e text 3">
  <p:cSld name="CUSTOM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>
            <a:spLocks noGrp="1"/>
          </p:cNvSpPr>
          <p:nvPr>
            <p:ph type="ctrTitle"/>
          </p:nvPr>
        </p:nvSpPr>
        <p:spPr>
          <a:xfrm>
            <a:off x="4096775" y="540100"/>
            <a:ext cx="43257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4096775" y="1524100"/>
            <a:ext cx="432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409075" y="3137600"/>
            <a:ext cx="37011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infographics &amp; images by</a:t>
            </a:r>
            <a:r>
              <a:rPr lang="en">
                <a:solidFill>
                  <a:schemeClr val="lt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 b="1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20000" y="685600"/>
            <a:ext cx="4211100" cy="3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1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7" r:id="rId14"/>
    <p:sldLayoutId id="2147483672" r:id="rId15"/>
    <p:sldLayoutId id="2147483674" r:id="rId16"/>
    <p:sldLayoutId id="2147483675" r:id="rId17"/>
    <p:sldLayoutId id="2147483676" r:id="rId18"/>
    <p:sldLayoutId id="214748367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202301060047@mitacoe.ac.i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mailto:202301060043@mitacoe.ac.i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4149000" y="970200"/>
            <a:ext cx="38520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CHEMIST’S NOTEBOOK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3733800" y="3380700"/>
            <a:ext cx="4267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Sahil Raichurkar  Ex354 [F2306-1160]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Nachiket Mahajan  Ex358 [F2306-1157]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Piyush Raundal  Ex367 [F2306-1153]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>
            <a:spLocks noGrp="1"/>
          </p:cNvSpPr>
          <p:nvPr>
            <p:ph type="title"/>
          </p:nvPr>
        </p:nvSpPr>
        <p:spPr>
          <a:xfrm>
            <a:off x="1388100" y="1693050"/>
            <a:ext cx="6367800" cy="17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Blocks in Periodic Table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3800" y="1234872"/>
            <a:ext cx="3494100" cy="713400"/>
          </a:xfrm>
        </p:spPr>
        <p:txBody>
          <a:bodyPr/>
          <a:lstStyle/>
          <a:p>
            <a:r>
              <a:rPr lang="en-IN" dirty="0"/>
              <a:t>GROUPS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2"/>
          </p:nvPr>
        </p:nvSpPr>
        <p:spPr>
          <a:xfrm>
            <a:off x="4913600" y="1230880"/>
            <a:ext cx="3510300" cy="713400"/>
          </a:xfrm>
        </p:spPr>
        <p:txBody>
          <a:bodyPr/>
          <a:lstStyle/>
          <a:p>
            <a:r>
              <a:rPr lang="en-IN" dirty="0"/>
              <a:t>PERIODS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3"/>
          </p:nvPr>
        </p:nvSpPr>
        <p:spPr>
          <a:xfrm>
            <a:off x="629911" y="1944280"/>
            <a:ext cx="3494100" cy="2055398"/>
          </a:xfrm>
        </p:spPr>
        <p:txBody>
          <a:bodyPr/>
          <a:lstStyle/>
          <a:p>
            <a:pPr fontAlgn="t">
              <a:buFont typeface="Arial" panose="020B0604020202020204" pitchFamily="34" charset="0"/>
              <a:buChar char="•"/>
            </a:pPr>
            <a:r>
              <a:rPr lang="en-US" sz="1300" b="1" dirty="0"/>
              <a:t>Vertical columns on the periodic table.</a:t>
            </a:r>
          </a:p>
          <a:p>
            <a:pPr fontAlgn="t"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1" dirty="0"/>
              <a:t>Elements in the same group have similar chemical properties.</a:t>
            </a:r>
          </a:p>
          <a:p>
            <a:pPr fontAlgn="t"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 fontAlgn="t">
              <a:buFont typeface="Arial" panose="020B0604020202020204" pitchFamily="34" charset="0"/>
              <a:buChar char="•"/>
            </a:pPr>
            <a:r>
              <a:rPr lang="en-US" sz="1300" b="1" dirty="0"/>
              <a:t>Groups are labeled with numbers and sometimes letters.</a:t>
            </a:r>
          </a:p>
          <a:p>
            <a:pPr fontAlgn="t"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 fontAlgn="t">
              <a:buFont typeface="Arial" panose="020B0604020202020204" pitchFamily="34" charset="0"/>
              <a:buChar char="•"/>
            </a:pPr>
            <a:r>
              <a:rPr lang="en-IN" sz="1300" b="1" dirty="0"/>
              <a:t>18 Groups</a:t>
            </a:r>
          </a:p>
          <a:p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4839711" y="1944280"/>
            <a:ext cx="3658078" cy="931500"/>
          </a:xfrm>
        </p:spPr>
        <p:txBody>
          <a:bodyPr/>
          <a:lstStyle/>
          <a:p>
            <a:pPr fontAlgn="t">
              <a:buFont typeface="Arial" panose="020B0604020202020204" pitchFamily="34" charset="0"/>
              <a:buChar char="•"/>
            </a:pPr>
            <a:r>
              <a:rPr lang="en-US" sz="1300" b="1" dirty="0"/>
              <a:t>Horizontal rows on the periodic table.</a:t>
            </a:r>
          </a:p>
          <a:p>
            <a:pPr fontAlgn="t"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Elements in the same period have the same number of electron shells.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/>
              <a:t>The period number indicates the energy level of the outermost electrons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300" b="1" dirty="0"/>
          </a:p>
          <a:p>
            <a:pPr fontAlgn="t">
              <a:buFont typeface="Arial" panose="020B0604020202020204" pitchFamily="34" charset="0"/>
              <a:buChar char="•"/>
            </a:pPr>
            <a:r>
              <a:rPr lang="en-IN" sz="1300" b="1" dirty="0"/>
              <a:t>7 Periods</a:t>
            </a:r>
          </a:p>
          <a:p>
            <a:endParaRPr lang="en-IN" dirty="0"/>
          </a:p>
        </p:txBody>
      </p:sp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xfrm>
            <a:off x="719900" y="2345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and Periods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2"/>
          </p:nvPr>
        </p:nvSpPr>
        <p:spPr>
          <a:xfrm>
            <a:off x="775132" y="199336"/>
            <a:ext cx="2480100" cy="527700"/>
          </a:xfrm>
        </p:spPr>
        <p:txBody>
          <a:bodyPr/>
          <a:lstStyle/>
          <a:p>
            <a:r>
              <a:rPr lang="en-IN" dirty="0"/>
              <a:t>S Block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75132" y="685375"/>
            <a:ext cx="2480100" cy="572700"/>
          </a:xfrm>
        </p:spPr>
        <p:txBody>
          <a:bodyPr/>
          <a:lstStyle/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300" dirty="0"/>
              <a:t>Located on the left side of the periodic table.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300" dirty="0"/>
              <a:t>Includes groups 1 and 2 (alkali and alkaline earth metals).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sz="1300" dirty="0"/>
              <a:t>The outermost electrons fill the s-subshell.</a:t>
            </a:r>
            <a:endParaRPr lang="en-IN" sz="13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5458246" y="199336"/>
            <a:ext cx="2480100" cy="527700"/>
          </a:xfrm>
        </p:spPr>
        <p:txBody>
          <a:bodyPr/>
          <a:lstStyle/>
          <a:p>
            <a:r>
              <a:rPr lang="en-IN" dirty="0"/>
              <a:t>P Block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5458246" y="685375"/>
            <a:ext cx="2480100" cy="4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Located in the middle of the periodic table, between the s- and p-blocks.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Includes transition metals (groups 3 to 12).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The outermost electrons fill the d-subshell.</a:t>
            </a:r>
          </a:p>
          <a:p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 idx="5"/>
          </p:nvPr>
        </p:nvSpPr>
        <p:spPr>
          <a:xfrm>
            <a:off x="775132" y="2753266"/>
            <a:ext cx="2480100" cy="527700"/>
          </a:xfrm>
        </p:spPr>
        <p:txBody>
          <a:bodyPr/>
          <a:lstStyle/>
          <a:p>
            <a:r>
              <a:rPr lang="en-IN" dirty="0"/>
              <a:t>D Block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6"/>
          </p:nvPr>
        </p:nvSpPr>
        <p:spPr>
          <a:xfrm>
            <a:off x="775132" y="3206460"/>
            <a:ext cx="2480100" cy="4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Located on the right side of the periodic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Includes groups 13 to 18.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The outermost electrons fill the p-subshell.</a:t>
            </a:r>
          </a:p>
          <a:p>
            <a:endParaRPr lang="en-IN" dirty="0"/>
          </a:p>
        </p:txBody>
      </p:sp>
      <p:sp>
        <p:nvSpPr>
          <p:cNvPr id="10" name="Title 9"/>
          <p:cNvSpPr>
            <a:spLocks noGrp="1"/>
          </p:cNvSpPr>
          <p:nvPr>
            <p:ph type="title" idx="7"/>
          </p:nvPr>
        </p:nvSpPr>
        <p:spPr>
          <a:xfrm>
            <a:off x="5458246" y="2753266"/>
            <a:ext cx="2480100" cy="527700"/>
          </a:xfrm>
        </p:spPr>
        <p:txBody>
          <a:bodyPr/>
          <a:lstStyle/>
          <a:p>
            <a:r>
              <a:rPr lang="en-IN" dirty="0"/>
              <a:t>F Block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8"/>
          </p:nvPr>
        </p:nvSpPr>
        <p:spPr>
          <a:xfrm>
            <a:off x="5458246" y="3202360"/>
            <a:ext cx="2703620" cy="484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Located below the main body of the periodic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Includes the lanthanides (from cerium to lutetium) and actinides (from thorium to lawrencium).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outermost electrons fill the f-subshell.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61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C649-6186-7BC6-B95F-90072180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 Block</a:t>
            </a:r>
          </a:p>
        </p:txBody>
      </p:sp>
      <p:pic>
        <p:nvPicPr>
          <p:cNvPr id="1026" name="Picture 2" descr="S Block Elements - Properties, Periodic Trends, Configurations">
            <a:extLst>
              <a:ext uri="{FF2B5EF4-FFF2-40B4-BE49-F238E27FC236}">
                <a16:creationId xmlns:a16="http://schemas.microsoft.com/office/drawing/2014/main" id="{54218C5F-9C29-852D-FED2-54F252BA1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45" y="1074420"/>
            <a:ext cx="5885401" cy="34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2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C649-6186-7BC6-B95F-90072180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 Block</a:t>
            </a:r>
          </a:p>
        </p:txBody>
      </p:sp>
      <p:pic>
        <p:nvPicPr>
          <p:cNvPr id="2050" name="Picture 2" descr="P Block Elements on Periodic Table - Introduction, Properties &amp; Trends">
            <a:extLst>
              <a:ext uri="{FF2B5EF4-FFF2-40B4-BE49-F238E27FC236}">
                <a16:creationId xmlns:a16="http://schemas.microsoft.com/office/drawing/2014/main" id="{3C552D95-0AB5-26FD-D9EB-996C9856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90" y="1074963"/>
            <a:ext cx="5619750" cy="35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9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C649-6186-7BC6-B95F-90072180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 Block</a:t>
            </a:r>
          </a:p>
        </p:txBody>
      </p:sp>
      <p:pic>
        <p:nvPicPr>
          <p:cNvPr id="3074" name="Picture 2" descr="D Block Elements IIT JEE Study Material with Properties and Examples">
            <a:extLst>
              <a:ext uri="{FF2B5EF4-FFF2-40B4-BE49-F238E27FC236}">
                <a16:creationId xmlns:a16="http://schemas.microsoft.com/office/drawing/2014/main" id="{D2D073DE-BFD3-5B73-9AB2-FE90E579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55734"/>
            <a:ext cx="6071235" cy="36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385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C649-6186-7BC6-B95F-90072180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 Block</a:t>
            </a:r>
          </a:p>
        </p:txBody>
      </p:sp>
      <p:pic>
        <p:nvPicPr>
          <p:cNvPr id="4098" name="Picture 2" descr="F Block Elements - Properties, Lanthanides and Actinides Differences">
            <a:extLst>
              <a:ext uri="{FF2B5EF4-FFF2-40B4-BE49-F238E27FC236}">
                <a16:creationId xmlns:a16="http://schemas.microsoft.com/office/drawing/2014/main" id="{D9FB13A4-AD80-9B93-24AB-7438F4AF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017725"/>
            <a:ext cx="5568315" cy="3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59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720106" y="2342625"/>
            <a:ext cx="40097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Atomic Trends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03" y="1707463"/>
            <a:ext cx="3404729" cy="2092583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Atomic Radius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26273" y="1341996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atomic radius is a measure of the size of an atom, typically defined as the distance from the nucleus of an atom to the outermost electron orbit.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As you move from left to right across a period, the atomic radius generally decreases.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As you move down a group, the atomic radius generally increases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02" y="1721996"/>
            <a:ext cx="3419961" cy="2078049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Ionic Radius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26273" y="1341996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Ionic radius is the distance between nucleus of ion to outermost valence electron 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As you move from left to right across a period, the ionic radius generally decreases.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As you move down a group, the ionic radius generally increases</a:t>
            </a:r>
            <a:endParaRPr dirty="0"/>
          </a:p>
        </p:txBody>
      </p:sp>
      <p:sp>
        <p:nvSpPr>
          <p:cNvPr id="4" name="Minus 3"/>
          <p:cNvSpPr/>
          <p:nvPr/>
        </p:nvSpPr>
        <p:spPr>
          <a:xfrm>
            <a:off x="6158071" y="2086186"/>
            <a:ext cx="819574" cy="196427"/>
          </a:xfrm>
          <a:prstGeom prst="mathMinus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45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b="0" i="0" dirty="0">
                <a:solidFill>
                  <a:schemeClr val="bg2"/>
                </a:solidFill>
                <a:effectLst/>
                <a:latin typeface="+mj-lt"/>
              </a:rPr>
              <a:t>Exploring History, Structure, and Trends of the Periodic Table</a:t>
            </a:r>
            <a:endParaRPr lang="en-US" sz="1800" dirty="0">
              <a:solidFill>
                <a:schemeClr val="bg2"/>
              </a:solidFill>
              <a:latin typeface="+mj-lt"/>
            </a:endParaRPr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47C78-6BFA-6CDF-54F5-40A19502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08860"/>
            <a:ext cx="4229100" cy="23788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62" y="1707464"/>
            <a:ext cx="3415701" cy="2092582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Electronegativity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19694" y="1447251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Electronegativity is a measure of the tendency of an atom to attract a bonding pair of electrons when it is part of a compound. 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Electronegativity generally increases across a period on the periodic table.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Electronegativity generally decreases down a group on the periodic table.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52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03" y="1707464"/>
            <a:ext cx="3401089" cy="2092582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Electron affinity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26273" y="1341996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 affinity is the amount of energy released or absorbed when an atom gains an electron to form a negative ion (anion). 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 affinity tends to increase across a period on the periodic table.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 Electron affinity tends to decrease down a group on the periodic table.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463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28" y="1707464"/>
            <a:ext cx="3407636" cy="2092582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Ionization Energy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26273" y="1341996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Ionization energy is the energy required to remove an electron from a neutral atom in its gaseous state, resulting in the formation of a positively charged ion (cation). 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Ionization energy increases across a period on the periodic table. 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Ionization energy tends to decrease down a group on the periodic table.</a:t>
            </a:r>
          </a:p>
        </p:txBody>
      </p:sp>
    </p:spTree>
    <p:extLst>
      <p:ext uri="{BB962C8B-B14F-4D97-AF65-F5344CB8AC3E}">
        <p14:creationId xmlns:p14="http://schemas.microsoft.com/office/powerpoint/2010/main" val="3674305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47" y="1707464"/>
            <a:ext cx="3419961" cy="2092582"/>
          </a:xfrm>
          <a:prstGeom prst="rect">
            <a:avLst/>
          </a:prstGeom>
        </p:spPr>
      </p:pic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Metallic Character</a:t>
            </a:r>
            <a:endParaRPr dirty="0"/>
          </a:p>
        </p:txBody>
      </p:sp>
      <p:grpSp>
        <p:nvGrpSpPr>
          <p:cNvPr id="574" name="Google Shape;574;p62"/>
          <p:cNvGrpSpPr/>
          <p:nvPr/>
        </p:nvGrpSpPr>
        <p:grpSpPr>
          <a:xfrm>
            <a:off x="4679997" y="1590901"/>
            <a:ext cx="3667492" cy="2797551"/>
            <a:chOff x="238125" y="1973675"/>
            <a:chExt cx="2558775" cy="1951825"/>
          </a:xfrm>
        </p:grpSpPr>
        <p:sp>
          <p:nvSpPr>
            <p:cNvPr id="575" name="Google Shape;575;p62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2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2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2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2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62"/>
          <p:cNvSpPr txBox="1">
            <a:spLocks noGrp="1"/>
          </p:cNvSpPr>
          <p:nvPr>
            <p:ph type="subTitle" idx="1"/>
          </p:nvPr>
        </p:nvSpPr>
        <p:spPr>
          <a:xfrm>
            <a:off x="526273" y="1341996"/>
            <a:ext cx="3893327" cy="329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Metallic character refers to the extent to which an element exhibits the physical and chemical properties characteristic of metals.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Metallic character tends to decrease across a period.</a:t>
            </a:r>
          </a:p>
          <a:p>
            <a:pPr marL="285750" lvl="0" indent="-285750">
              <a:lnSpc>
                <a:spcPct val="10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Metallic character tends to increase down a group.</a:t>
            </a:r>
          </a:p>
        </p:txBody>
      </p:sp>
    </p:spTree>
    <p:extLst>
      <p:ext uri="{BB962C8B-B14F-4D97-AF65-F5344CB8AC3E}">
        <p14:creationId xmlns:p14="http://schemas.microsoft.com/office/powerpoint/2010/main" val="293009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 txBox="1">
            <a:spLocks noGrp="1"/>
          </p:cNvSpPr>
          <p:nvPr>
            <p:ph type="ctrTitle"/>
          </p:nvPr>
        </p:nvSpPr>
        <p:spPr>
          <a:xfrm>
            <a:off x="4096775" y="540100"/>
            <a:ext cx="43257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607" name="Google Shape;607;p65"/>
          <p:cNvSpPr txBox="1">
            <a:spLocks noGrp="1"/>
          </p:cNvSpPr>
          <p:nvPr>
            <p:ph type="subTitle" idx="1"/>
          </p:nvPr>
        </p:nvSpPr>
        <p:spPr>
          <a:xfrm>
            <a:off x="3745025" y="1524100"/>
            <a:ext cx="5029200" cy="1144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Contact us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Nachiket Mahajan-- 202301060047@mitaoe.ac.in</a:t>
            </a:r>
            <a:endParaRPr lang="en-US" dirty="0"/>
          </a:p>
          <a:p>
            <a:pPr marL="0" indent="0"/>
            <a:r>
              <a:rPr lang="en-US" dirty="0">
                <a:hlinkClick r:id="rId4"/>
              </a:rPr>
              <a:t>Piyush </a:t>
            </a:r>
            <a:r>
              <a:rPr lang="en-US" dirty="0" err="1">
                <a:hlinkClick r:id="rId4"/>
              </a:rPr>
              <a:t>Raundal</a:t>
            </a:r>
            <a:r>
              <a:rPr lang="en-US" dirty="0">
                <a:hlinkClick r:id="rId4"/>
              </a:rPr>
              <a:t>-- 202301060043@mitaoe.ac.in</a:t>
            </a:r>
            <a:endParaRPr lang="en-US" dirty="0"/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Sahil </a:t>
            </a:r>
            <a:r>
              <a:rPr lang="en-US" dirty="0" err="1">
                <a:solidFill>
                  <a:schemeClr val="tx1"/>
                </a:solidFill>
              </a:rPr>
              <a:t>Raichurkar</a:t>
            </a:r>
            <a:r>
              <a:rPr lang="en-US" dirty="0">
                <a:solidFill>
                  <a:schemeClr val="tx1"/>
                </a:solidFill>
              </a:rPr>
              <a:t> -- 202301060051@mitaoe.ac.in</a:t>
            </a:r>
          </a:p>
          <a:p>
            <a:pPr marL="0" indent="0"/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3D55C2-3123-3750-B1CB-F040143D76A2}"/>
              </a:ext>
            </a:extLst>
          </p:cNvPr>
          <p:cNvSpPr/>
          <p:nvPr/>
        </p:nvSpPr>
        <p:spPr>
          <a:xfrm>
            <a:off x="4008120" y="2903220"/>
            <a:ext cx="4267200" cy="1144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PERIODIC TABLE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0000"/>
          </a:schemeClr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5187134" y="398942"/>
            <a:ext cx="4211100" cy="3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6"/>
                </a:solidFill>
              </a:rPr>
              <a:t>The periodic table is a chart of elements that helps scientists understand and predict how different materials behave.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It organizes elements based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on their properties, making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it a handy tool for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studying and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discovering new things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in the world of 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chemistry.</a:t>
            </a:r>
            <a:endParaRPr sz="12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0AF2B-DED2-E031-D5B4-DE039236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082040"/>
            <a:ext cx="4077546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:Periodic table large.svg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96" y="138903"/>
            <a:ext cx="8466423" cy="5004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title" idx="4294967295"/>
          </p:nvPr>
        </p:nvSpPr>
        <p:spPr>
          <a:xfrm>
            <a:off x="123887" y="1223489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Atomic Number of the Elemt</a:t>
            </a:r>
            <a:endParaRPr sz="2000" b="1" dirty="0"/>
          </a:p>
        </p:txBody>
      </p:sp>
      <p:sp>
        <p:nvSpPr>
          <p:cNvPr id="345" name="Google Shape;345;p49"/>
          <p:cNvSpPr txBox="1">
            <a:spLocks noGrp="1"/>
          </p:cNvSpPr>
          <p:nvPr>
            <p:ph type="title" idx="4294967295"/>
          </p:nvPr>
        </p:nvSpPr>
        <p:spPr>
          <a:xfrm>
            <a:off x="6896798" y="1040421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Symbol of the Element</a:t>
            </a:r>
            <a:endParaRPr sz="2000" b="1" dirty="0"/>
          </a:p>
        </p:txBody>
      </p:sp>
      <p:sp>
        <p:nvSpPr>
          <p:cNvPr id="347" name="Google Shape;347;p49"/>
          <p:cNvSpPr txBox="1">
            <a:spLocks noGrp="1"/>
          </p:cNvSpPr>
          <p:nvPr>
            <p:ph type="title" idx="4294967295"/>
          </p:nvPr>
        </p:nvSpPr>
        <p:spPr>
          <a:xfrm>
            <a:off x="403247" y="3065736"/>
            <a:ext cx="2123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Mass Number of the Element</a:t>
            </a:r>
            <a:endParaRPr sz="2000" b="1" dirty="0"/>
          </a:p>
        </p:txBody>
      </p:sp>
      <p:sp>
        <p:nvSpPr>
          <p:cNvPr id="349" name="Google Shape;349;p49"/>
          <p:cNvSpPr txBox="1">
            <a:spLocks noGrp="1"/>
          </p:cNvSpPr>
          <p:nvPr>
            <p:ph type="title" idx="4294967295"/>
          </p:nvPr>
        </p:nvSpPr>
        <p:spPr>
          <a:xfrm>
            <a:off x="6280102" y="2678516"/>
            <a:ext cx="195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Name of the Element</a:t>
            </a:r>
            <a:endParaRPr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0860" y="1349448"/>
            <a:ext cx="2285329" cy="2398465"/>
          </a:xfrm>
          <a:prstGeom prst="rect">
            <a:avLst/>
          </a:prstGeom>
        </p:spPr>
      </p:pic>
      <p:cxnSp>
        <p:nvCxnSpPr>
          <p:cNvPr id="354" name="Google Shape;354;p49"/>
          <p:cNvCxnSpPr/>
          <p:nvPr/>
        </p:nvCxnSpPr>
        <p:spPr>
          <a:xfrm rot="10800000">
            <a:off x="5351278" y="3065736"/>
            <a:ext cx="834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2" name="Google Shape;352;p49"/>
          <p:cNvCxnSpPr/>
          <p:nvPr/>
        </p:nvCxnSpPr>
        <p:spPr>
          <a:xfrm flipH="1">
            <a:off x="4934161" y="1349448"/>
            <a:ext cx="1855500" cy="9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3" name="Google Shape;353;p49"/>
          <p:cNvCxnSpPr/>
          <p:nvPr/>
        </p:nvCxnSpPr>
        <p:spPr>
          <a:xfrm>
            <a:off x="2621471" y="3430788"/>
            <a:ext cx="11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1" name="Google Shape;351;p49"/>
          <p:cNvCxnSpPr/>
          <p:nvPr/>
        </p:nvCxnSpPr>
        <p:spPr>
          <a:xfrm>
            <a:off x="2373160" y="1568121"/>
            <a:ext cx="88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4782509" y="2342625"/>
            <a:ext cx="36414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Periodic table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/>
          <p:nvPr/>
        </p:nvSpPr>
        <p:spPr>
          <a:xfrm rot="10800000">
            <a:off x="4106212" y="589082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3"/>
          </p:nvPr>
        </p:nvSpPr>
        <p:spPr>
          <a:xfrm>
            <a:off x="3403799" y="187214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John Newlands</a:t>
            </a:r>
            <a:br>
              <a:rPr lang="en" dirty="0"/>
            </a:br>
            <a:r>
              <a:rPr lang="en" dirty="0"/>
              <a:t>(1864)</a:t>
            </a:r>
            <a:endParaRPr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4"/>
          </p:nvPr>
        </p:nvSpPr>
        <p:spPr>
          <a:xfrm>
            <a:off x="3403800" y="2535284"/>
            <a:ext cx="2336400" cy="246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Newlands proposed the </a:t>
            </a:r>
            <a:r>
              <a:rPr lang="en-US" b="1" dirty="0"/>
              <a:t>Law of Octaves</a:t>
            </a:r>
            <a:r>
              <a:rPr lang="en-US" dirty="0"/>
              <a:t>, which suggested that every eighth element had similar properties. While his idea had some merit, it was limited and not widely accepted.</a:t>
            </a:r>
            <a:endParaRPr dirty="0"/>
          </a:p>
        </p:txBody>
      </p:sp>
      <p:cxnSp>
        <p:nvCxnSpPr>
          <p:cNvPr id="249" name="Google Shape;249;p43"/>
          <p:cNvCxnSpPr/>
          <p:nvPr/>
        </p:nvCxnSpPr>
        <p:spPr>
          <a:xfrm flipV="1">
            <a:off x="4571999" y="1520693"/>
            <a:ext cx="0" cy="2160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3"/>
          <p:cNvSpPr/>
          <p:nvPr/>
        </p:nvSpPr>
        <p:spPr>
          <a:xfrm rot="10800000">
            <a:off x="1422411" y="589081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3"/>
          <p:cNvSpPr/>
          <p:nvPr/>
        </p:nvSpPr>
        <p:spPr>
          <a:xfrm rot="10800000">
            <a:off x="6790012" y="589082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2"/>
          </p:nvPr>
        </p:nvSpPr>
        <p:spPr>
          <a:xfrm>
            <a:off x="719997" y="187214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Antoine Lavoisier</a:t>
            </a:r>
            <a:br>
              <a:rPr lang="en" dirty="0"/>
            </a:br>
            <a:r>
              <a:rPr lang="en" dirty="0"/>
              <a:t>(1789)</a:t>
            </a:r>
            <a:endParaRPr dirty="0"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720000" y="2535284"/>
            <a:ext cx="2336400" cy="246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400" dirty="0"/>
              <a:t> Lavoisier, often referred to as the </a:t>
            </a:r>
            <a:r>
              <a:rPr lang="en-US" sz="1400" b="1" dirty="0"/>
              <a:t>"Father of Modern Chemistry“</a:t>
            </a:r>
            <a:r>
              <a:rPr lang="en-US" sz="1400" dirty="0"/>
              <a:t>,</a:t>
            </a:r>
            <a:r>
              <a:rPr lang="en-US" sz="1400" b="1" dirty="0"/>
              <a:t> </a:t>
            </a:r>
            <a:r>
              <a:rPr lang="en-US" sz="1400" dirty="0"/>
              <a:t>laid the foundation for the periodic table by establishing the law of conservation of mass and identifying and naming several chemical elements.</a:t>
            </a:r>
            <a:endParaRPr sz="1400" dirty="0"/>
          </a:p>
        </p:txBody>
      </p:sp>
      <p:sp>
        <p:nvSpPr>
          <p:cNvPr id="254" name="Google Shape;254;p43"/>
          <p:cNvSpPr txBox="1">
            <a:spLocks noGrp="1"/>
          </p:cNvSpPr>
          <p:nvPr>
            <p:ph type="title" idx="5"/>
          </p:nvPr>
        </p:nvSpPr>
        <p:spPr>
          <a:xfrm>
            <a:off x="6087599" y="187214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Dmitrii Mendeleev</a:t>
            </a:r>
            <a:br>
              <a:rPr lang="en" dirty="0"/>
            </a:br>
            <a:r>
              <a:rPr lang="en" dirty="0"/>
              <a:t>(1869)</a:t>
            </a:r>
            <a:endParaRPr dirty="0"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6"/>
          </p:nvPr>
        </p:nvSpPr>
        <p:spPr>
          <a:xfrm>
            <a:off x="6087600" y="2535284"/>
            <a:ext cx="2336400" cy="246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200" dirty="0"/>
              <a:t>Mendeleev, a Russian chemist, created the </a:t>
            </a:r>
            <a:r>
              <a:rPr lang="en-US" sz="1200" b="1" dirty="0"/>
              <a:t>first periodic table by arranging 63 known elements</a:t>
            </a:r>
            <a:r>
              <a:rPr lang="en-US" sz="1200" dirty="0"/>
              <a:t> based on their atomic masses. He cleverly left gaps for undiscovered elements and predicted their properties. This groundbreaking table laid the foundation for our modern periodic table.</a:t>
            </a:r>
            <a:endParaRPr sz="1200" dirty="0"/>
          </a:p>
        </p:txBody>
      </p:sp>
      <p:cxnSp>
        <p:nvCxnSpPr>
          <p:cNvPr id="266" name="Google Shape;266;p43"/>
          <p:cNvCxnSpPr/>
          <p:nvPr/>
        </p:nvCxnSpPr>
        <p:spPr>
          <a:xfrm flipV="1">
            <a:off x="7255799" y="1520693"/>
            <a:ext cx="0" cy="2160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43"/>
          <p:cNvCxnSpPr/>
          <p:nvPr/>
        </p:nvCxnSpPr>
        <p:spPr>
          <a:xfrm flipV="1">
            <a:off x="1888197" y="1520693"/>
            <a:ext cx="1" cy="2160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83" y="421666"/>
            <a:ext cx="1098000" cy="1098000"/>
          </a:xfrm>
          <a:prstGeom prst="flowChartConnector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83" y="426379"/>
            <a:ext cx="1098000" cy="1164294"/>
          </a:xfrm>
          <a:prstGeom prst="flowChartConnector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84" y="421666"/>
            <a:ext cx="1098000" cy="1164169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/>
          <p:nvPr/>
        </p:nvSpPr>
        <p:spPr>
          <a:xfrm rot="10800000">
            <a:off x="2124822" y="592685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3"/>
          <p:cNvSpPr/>
          <p:nvPr/>
        </p:nvSpPr>
        <p:spPr>
          <a:xfrm rot="10800000">
            <a:off x="6087599" y="589082"/>
            <a:ext cx="931575" cy="931611"/>
          </a:xfrm>
          <a:custGeom>
            <a:avLst/>
            <a:gdLst/>
            <a:ahLst/>
            <a:cxnLst/>
            <a:rect l="l" t="t" r="r" b="b"/>
            <a:pathLst>
              <a:path w="103710" h="103714" extrusionOk="0">
                <a:moveTo>
                  <a:pt x="51861" y="0"/>
                </a:moveTo>
                <a:lnTo>
                  <a:pt x="51192" y="13"/>
                </a:lnTo>
                <a:lnTo>
                  <a:pt x="50522" y="25"/>
                </a:lnTo>
                <a:lnTo>
                  <a:pt x="49852" y="38"/>
                </a:lnTo>
                <a:lnTo>
                  <a:pt x="49183" y="76"/>
                </a:lnTo>
                <a:lnTo>
                  <a:pt x="48526" y="114"/>
                </a:lnTo>
                <a:lnTo>
                  <a:pt x="47869" y="152"/>
                </a:lnTo>
                <a:lnTo>
                  <a:pt x="47212" y="215"/>
                </a:lnTo>
                <a:lnTo>
                  <a:pt x="46555" y="278"/>
                </a:lnTo>
                <a:lnTo>
                  <a:pt x="45898" y="341"/>
                </a:lnTo>
                <a:lnTo>
                  <a:pt x="45254" y="417"/>
                </a:lnTo>
                <a:lnTo>
                  <a:pt x="44610" y="505"/>
                </a:lnTo>
                <a:lnTo>
                  <a:pt x="43965" y="607"/>
                </a:lnTo>
                <a:lnTo>
                  <a:pt x="43321" y="708"/>
                </a:lnTo>
                <a:lnTo>
                  <a:pt x="42677" y="821"/>
                </a:lnTo>
                <a:lnTo>
                  <a:pt x="42045" y="935"/>
                </a:lnTo>
                <a:lnTo>
                  <a:pt x="41401" y="1061"/>
                </a:lnTo>
                <a:lnTo>
                  <a:pt x="40769" y="1188"/>
                </a:lnTo>
                <a:lnTo>
                  <a:pt x="40150" y="1339"/>
                </a:lnTo>
                <a:lnTo>
                  <a:pt x="39518" y="1478"/>
                </a:lnTo>
                <a:lnTo>
                  <a:pt x="38899" y="1642"/>
                </a:lnTo>
                <a:lnTo>
                  <a:pt x="38280" y="1807"/>
                </a:lnTo>
                <a:lnTo>
                  <a:pt x="37661" y="1971"/>
                </a:lnTo>
                <a:lnTo>
                  <a:pt x="37042" y="2148"/>
                </a:lnTo>
                <a:lnTo>
                  <a:pt x="36436" y="2337"/>
                </a:lnTo>
                <a:lnTo>
                  <a:pt x="35829" y="2527"/>
                </a:lnTo>
                <a:lnTo>
                  <a:pt x="35223" y="2729"/>
                </a:lnTo>
                <a:lnTo>
                  <a:pt x="34629" y="2931"/>
                </a:lnTo>
                <a:lnTo>
                  <a:pt x="34023" y="3146"/>
                </a:lnTo>
                <a:lnTo>
                  <a:pt x="33429" y="3373"/>
                </a:lnTo>
                <a:lnTo>
                  <a:pt x="32848" y="3600"/>
                </a:lnTo>
                <a:lnTo>
                  <a:pt x="32254" y="3840"/>
                </a:lnTo>
                <a:lnTo>
                  <a:pt x="31673" y="4080"/>
                </a:lnTo>
                <a:lnTo>
                  <a:pt x="31092" y="4333"/>
                </a:lnTo>
                <a:lnTo>
                  <a:pt x="30510" y="4586"/>
                </a:lnTo>
                <a:lnTo>
                  <a:pt x="29942" y="4851"/>
                </a:lnTo>
                <a:lnTo>
                  <a:pt x="29373" y="5116"/>
                </a:lnTo>
                <a:lnTo>
                  <a:pt x="28805" y="5394"/>
                </a:lnTo>
                <a:lnTo>
                  <a:pt x="28249" y="5672"/>
                </a:lnTo>
                <a:lnTo>
                  <a:pt x="27693" y="5963"/>
                </a:lnTo>
                <a:lnTo>
                  <a:pt x="27137" y="6266"/>
                </a:lnTo>
                <a:lnTo>
                  <a:pt x="26594" y="6569"/>
                </a:lnTo>
                <a:lnTo>
                  <a:pt x="26051" y="6872"/>
                </a:lnTo>
                <a:lnTo>
                  <a:pt x="24964" y="7517"/>
                </a:lnTo>
                <a:lnTo>
                  <a:pt x="23903" y="8173"/>
                </a:lnTo>
                <a:lnTo>
                  <a:pt x="22867" y="8856"/>
                </a:lnTo>
                <a:lnTo>
                  <a:pt x="21831" y="9576"/>
                </a:lnTo>
                <a:lnTo>
                  <a:pt x="20833" y="10308"/>
                </a:lnTo>
                <a:lnTo>
                  <a:pt x="19835" y="11066"/>
                </a:lnTo>
                <a:lnTo>
                  <a:pt x="18875" y="11850"/>
                </a:lnTo>
                <a:lnTo>
                  <a:pt x="17915" y="12645"/>
                </a:lnTo>
                <a:lnTo>
                  <a:pt x="16992" y="13479"/>
                </a:lnTo>
                <a:lnTo>
                  <a:pt x="16083" y="14326"/>
                </a:lnTo>
                <a:lnTo>
                  <a:pt x="15186" y="15197"/>
                </a:lnTo>
                <a:lnTo>
                  <a:pt x="14314" y="16081"/>
                </a:lnTo>
                <a:lnTo>
                  <a:pt x="13468" y="16991"/>
                </a:lnTo>
                <a:lnTo>
                  <a:pt x="12646" y="17926"/>
                </a:lnTo>
                <a:lnTo>
                  <a:pt x="11838" y="18873"/>
                </a:lnTo>
                <a:lnTo>
                  <a:pt x="11055" y="19846"/>
                </a:lnTo>
                <a:lnTo>
                  <a:pt x="10297" y="20831"/>
                </a:lnTo>
                <a:lnTo>
                  <a:pt x="9564" y="21842"/>
                </a:lnTo>
                <a:lnTo>
                  <a:pt x="8856" y="22865"/>
                </a:lnTo>
                <a:lnTo>
                  <a:pt x="8174" y="23914"/>
                </a:lnTo>
                <a:lnTo>
                  <a:pt x="7505" y="24975"/>
                </a:lnTo>
                <a:lnTo>
                  <a:pt x="6873" y="26049"/>
                </a:lnTo>
                <a:lnTo>
                  <a:pt x="6557" y="26592"/>
                </a:lnTo>
                <a:lnTo>
                  <a:pt x="6254" y="27148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15"/>
                </a:lnTo>
                <a:lnTo>
                  <a:pt x="5117" y="29384"/>
                </a:lnTo>
                <a:lnTo>
                  <a:pt x="4839" y="29952"/>
                </a:lnTo>
                <a:lnTo>
                  <a:pt x="4586" y="30521"/>
                </a:lnTo>
                <a:lnTo>
                  <a:pt x="4321" y="31102"/>
                </a:lnTo>
                <a:lnTo>
                  <a:pt x="4068" y="31670"/>
                </a:lnTo>
                <a:lnTo>
                  <a:pt x="3828" y="32264"/>
                </a:lnTo>
                <a:lnTo>
                  <a:pt x="3601" y="32845"/>
                </a:lnTo>
                <a:lnTo>
                  <a:pt x="3373" y="33439"/>
                </a:lnTo>
                <a:lnTo>
                  <a:pt x="3146" y="34032"/>
                </a:lnTo>
                <a:lnTo>
                  <a:pt x="2931" y="34626"/>
                </a:lnTo>
                <a:lnTo>
                  <a:pt x="2729" y="35233"/>
                </a:lnTo>
                <a:lnTo>
                  <a:pt x="2527" y="35826"/>
                </a:lnTo>
                <a:lnTo>
                  <a:pt x="2325" y="36445"/>
                </a:lnTo>
                <a:lnTo>
                  <a:pt x="2148" y="37052"/>
                </a:lnTo>
                <a:lnTo>
                  <a:pt x="1971" y="37658"/>
                </a:lnTo>
                <a:lnTo>
                  <a:pt x="1794" y="38277"/>
                </a:lnTo>
                <a:lnTo>
                  <a:pt x="1630" y="38896"/>
                </a:lnTo>
                <a:lnTo>
                  <a:pt x="1478" y="39528"/>
                </a:lnTo>
                <a:lnTo>
                  <a:pt x="1327" y="40147"/>
                </a:lnTo>
                <a:lnTo>
                  <a:pt x="1188" y="40778"/>
                </a:lnTo>
                <a:lnTo>
                  <a:pt x="1049" y="41410"/>
                </a:lnTo>
                <a:lnTo>
                  <a:pt x="922" y="42042"/>
                </a:lnTo>
                <a:lnTo>
                  <a:pt x="809" y="42686"/>
                </a:lnTo>
                <a:lnTo>
                  <a:pt x="695" y="43317"/>
                </a:lnTo>
                <a:lnTo>
                  <a:pt x="594" y="43962"/>
                </a:lnTo>
                <a:lnTo>
                  <a:pt x="506" y="44606"/>
                </a:lnTo>
                <a:lnTo>
                  <a:pt x="417" y="45250"/>
                </a:lnTo>
                <a:lnTo>
                  <a:pt x="341" y="45907"/>
                </a:lnTo>
                <a:lnTo>
                  <a:pt x="266" y="46564"/>
                </a:lnTo>
                <a:lnTo>
                  <a:pt x="202" y="47208"/>
                </a:lnTo>
                <a:lnTo>
                  <a:pt x="152" y="47865"/>
                </a:lnTo>
                <a:lnTo>
                  <a:pt x="101" y="48535"/>
                </a:lnTo>
                <a:lnTo>
                  <a:pt x="63" y="49192"/>
                </a:lnTo>
                <a:lnTo>
                  <a:pt x="38" y="49861"/>
                </a:lnTo>
                <a:lnTo>
                  <a:pt x="13" y="50518"/>
                </a:lnTo>
                <a:lnTo>
                  <a:pt x="0" y="51188"/>
                </a:lnTo>
                <a:lnTo>
                  <a:pt x="0" y="51857"/>
                </a:lnTo>
                <a:lnTo>
                  <a:pt x="0" y="52527"/>
                </a:lnTo>
                <a:lnTo>
                  <a:pt x="13" y="53196"/>
                </a:lnTo>
                <a:lnTo>
                  <a:pt x="38" y="53866"/>
                </a:lnTo>
                <a:lnTo>
                  <a:pt x="63" y="54523"/>
                </a:lnTo>
                <a:lnTo>
                  <a:pt x="101" y="55192"/>
                </a:lnTo>
                <a:lnTo>
                  <a:pt x="152" y="55849"/>
                </a:lnTo>
                <a:lnTo>
                  <a:pt x="202" y="56506"/>
                </a:lnTo>
                <a:lnTo>
                  <a:pt x="266" y="57163"/>
                </a:lnTo>
                <a:lnTo>
                  <a:pt x="341" y="57820"/>
                </a:lnTo>
                <a:lnTo>
                  <a:pt x="417" y="58464"/>
                </a:lnTo>
                <a:lnTo>
                  <a:pt x="506" y="59108"/>
                </a:lnTo>
                <a:lnTo>
                  <a:pt x="594" y="59752"/>
                </a:lnTo>
                <a:lnTo>
                  <a:pt x="695" y="60397"/>
                </a:lnTo>
                <a:lnTo>
                  <a:pt x="809" y="61041"/>
                </a:lnTo>
                <a:lnTo>
                  <a:pt x="922" y="61673"/>
                </a:lnTo>
                <a:lnTo>
                  <a:pt x="1049" y="62304"/>
                </a:lnTo>
                <a:lnTo>
                  <a:pt x="1188" y="62936"/>
                </a:lnTo>
                <a:lnTo>
                  <a:pt x="1327" y="63568"/>
                </a:lnTo>
                <a:lnTo>
                  <a:pt x="1478" y="64199"/>
                </a:lnTo>
                <a:lnTo>
                  <a:pt x="1630" y="64818"/>
                </a:lnTo>
                <a:lnTo>
                  <a:pt x="1794" y="65437"/>
                </a:lnTo>
                <a:lnTo>
                  <a:pt x="1971" y="66056"/>
                </a:lnTo>
                <a:lnTo>
                  <a:pt x="2148" y="66675"/>
                </a:lnTo>
                <a:lnTo>
                  <a:pt x="2325" y="67282"/>
                </a:lnTo>
                <a:lnTo>
                  <a:pt x="2527" y="67888"/>
                </a:lnTo>
                <a:lnTo>
                  <a:pt x="2729" y="68494"/>
                </a:lnTo>
                <a:lnTo>
                  <a:pt x="2931" y="69088"/>
                </a:lnTo>
                <a:lnTo>
                  <a:pt x="3146" y="69694"/>
                </a:lnTo>
                <a:lnTo>
                  <a:pt x="3373" y="70288"/>
                </a:lnTo>
                <a:lnTo>
                  <a:pt x="3601" y="70869"/>
                </a:lnTo>
                <a:lnTo>
                  <a:pt x="3828" y="71463"/>
                </a:lnTo>
                <a:lnTo>
                  <a:pt x="4068" y="72044"/>
                </a:lnTo>
                <a:lnTo>
                  <a:pt x="4321" y="72625"/>
                </a:lnTo>
                <a:lnTo>
                  <a:pt x="4586" y="73194"/>
                </a:lnTo>
                <a:lnTo>
                  <a:pt x="4839" y="73775"/>
                </a:lnTo>
                <a:lnTo>
                  <a:pt x="5117" y="74343"/>
                </a:lnTo>
                <a:lnTo>
                  <a:pt x="5395" y="74912"/>
                </a:lnTo>
                <a:lnTo>
                  <a:pt x="5673" y="75467"/>
                </a:lnTo>
                <a:lnTo>
                  <a:pt x="5963" y="76023"/>
                </a:lnTo>
                <a:lnTo>
                  <a:pt x="6254" y="76579"/>
                </a:lnTo>
                <a:lnTo>
                  <a:pt x="6557" y="77122"/>
                </a:lnTo>
                <a:lnTo>
                  <a:pt x="6873" y="77666"/>
                </a:lnTo>
                <a:lnTo>
                  <a:pt x="7189" y="78209"/>
                </a:lnTo>
                <a:lnTo>
                  <a:pt x="7505" y="78752"/>
                </a:lnTo>
                <a:lnTo>
                  <a:pt x="8174" y="79813"/>
                </a:lnTo>
                <a:lnTo>
                  <a:pt x="8856" y="80849"/>
                </a:lnTo>
                <a:lnTo>
                  <a:pt x="9564" y="81872"/>
                </a:lnTo>
                <a:lnTo>
                  <a:pt x="10297" y="82883"/>
                </a:lnTo>
                <a:lnTo>
                  <a:pt x="11055" y="83868"/>
                </a:lnTo>
                <a:lnTo>
                  <a:pt x="11838" y="84841"/>
                </a:lnTo>
                <a:lnTo>
                  <a:pt x="12646" y="85788"/>
                </a:lnTo>
                <a:lnTo>
                  <a:pt x="13468" y="86723"/>
                </a:lnTo>
                <a:lnTo>
                  <a:pt x="14314" y="87633"/>
                </a:lnTo>
                <a:lnTo>
                  <a:pt x="15186" y="88530"/>
                </a:lnTo>
                <a:lnTo>
                  <a:pt x="16083" y="89401"/>
                </a:lnTo>
                <a:lnTo>
                  <a:pt x="16992" y="90248"/>
                </a:lnTo>
                <a:lnTo>
                  <a:pt x="17915" y="91069"/>
                </a:lnTo>
                <a:lnTo>
                  <a:pt x="18875" y="91877"/>
                </a:lnTo>
                <a:lnTo>
                  <a:pt x="19835" y="92660"/>
                </a:lnTo>
                <a:lnTo>
                  <a:pt x="20833" y="93418"/>
                </a:lnTo>
                <a:lnTo>
                  <a:pt x="21831" y="94151"/>
                </a:lnTo>
                <a:lnTo>
                  <a:pt x="22867" y="94859"/>
                </a:lnTo>
                <a:lnTo>
                  <a:pt x="23903" y="95541"/>
                </a:lnTo>
                <a:lnTo>
                  <a:pt x="24964" y="96210"/>
                </a:lnTo>
                <a:lnTo>
                  <a:pt x="26051" y="96842"/>
                </a:lnTo>
                <a:lnTo>
                  <a:pt x="26594" y="97158"/>
                </a:lnTo>
                <a:lnTo>
                  <a:pt x="27137" y="97461"/>
                </a:lnTo>
                <a:lnTo>
                  <a:pt x="27693" y="97751"/>
                </a:lnTo>
                <a:lnTo>
                  <a:pt x="28249" y="98042"/>
                </a:lnTo>
                <a:lnTo>
                  <a:pt x="28805" y="98320"/>
                </a:lnTo>
                <a:lnTo>
                  <a:pt x="29373" y="98598"/>
                </a:lnTo>
                <a:lnTo>
                  <a:pt x="29942" y="98876"/>
                </a:lnTo>
                <a:lnTo>
                  <a:pt x="30510" y="99128"/>
                </a:lnTo>
                <a:lnTo>
                  <a:pt x="31092" y="99394"/>
                </a:lnTo>
                <a:lnTo>
                  <a:pt x="31673" y="99634"/>
                </a:lnTo>
                <a:lnTo>
                  <a:pt x="32254" y="99886"/>
                </a:lnTo>
                <a:lnTo>
                  <a:pt x="32848" y="100114"/>
                </a:lnTo>
                <a:lnTo>
                  <a:pt x="33429" y="100341"/>
                </a:lnTo>
                <a:lnTo>
                  <a:pt x="34023" y="100568"/>
                </a:lnTo>
                <a:lnTo>
                  <a:pt x="34629" y="100783"/>
                </a:lnTo>
                <a:lnTo>
                  <a:pt x="35223" y="100985"/>
                </a:lnTo>
                <a:lnTo>
                  <a:pt x="35829" y="101187"/>
                </a:lnTo>
                <a:lnTo>
                  <a:pt x="36436" y="101377"/>
                </a:lnTo>
                <a:lnTo>
                  <a:pt x="37042" y="101566"/>
                </a:lnTo>
                <a:lnTo>
                  <a:pt x="37661" y="101743"/>
                </a:lnTo>
                <a:lnTo>
                  <a:pt x="38280" y="101920"/>
                </a:lnTo>
                <a:lnTo>
                  <a:pt x="38899" y="102084"/>
                </a:lnTo>
                <a:lnTo>
                  <a:pt x="39518" y="102236"/>
                </a:lnTo>
                <a:lnTo>
                  <a:pt x="40150" y="102388"/>
                </a:lnTo>
                <a:lnTo>
                  <a:pt x="40769" y="102527"/>
                </a:lnTo>
                <a:lnTo>
                  <a:pt x="41401" y="102665"/>
                </a:lnTo>
                <a:lnTo>
                  <a:pt x="42045" y="102792"/>
                </a:lnTo>
                <a:lnTo>
                  <a:pt x="42677" y="102906"/>
                </a:lnTo>
                <a:lnTo>
                  <a:pt x="43321" y="103019"/>
                </a:lnTo>
                <a:lnTo>
                  <a:pt x="43965" y="103120"/>
                </a:lnTo>
                <a:lnTo>
                  <a:pt x="44610" y="103209"/>
                </a:lnTo>
                <a:lnTo>
                  <a:pt x="45254" y="103297"/>
                </a:lnTo>
                <a:lnTo>
                  <a:pt x="45898" y="103373"/>
                </a:lnTo>
                <a:lnTo>
                  <a:pt x="46555" y="103449"/>
                </a:lnTo>
                <a:lnTo>
                  <a:pt x="47212" y="103512"/>
                </a:lnTo>
                <a:lnTo>
                  <a:pt x="47869" y="103562"/>
                </a:lnTo>
                <a:lnTo>
                  <a:pt x="48526" y="103613"/>
                </a:lnTo>
                <a:lnTo>
                  <a:pt x="49183" y="103651"/>
                </a:lnTo>
                <a:lnTo>
                  <a:pt x="49852" y="103676"/>
                </a:lnTo>
                <a:lnTo>
                  <a:pt x="50522" y="103701"/>
                </a:lnTo>
                <a:lnTo>
                  <a:pt x="51192" y="103714"/>
                </a:lnTo>
                <a:lnTo>
                  <a:pt x="52531" y="103714"/>
                </a:lnTo>
                <a:lnTo>
                  <a:pt x="53200" y="103701"/>
                </a:lnTo>
                <a:lnTo>
                  <a:pt x="53857" y="103676"/>
                </a:lnTo>
                <a:lnTo>
                  <a:pt x="54527" y="103651"/>
                </a:lnTo>
                <a:lnTo>
                  <a:pt x="55184" y="103613"/>
                </a:lnTo>
                <a:lnTo>
                  <a:pt x="55853" y="103562"/>
                </a:lnTo>
                <a:lnTo>
                  <a:pt x="56510" y="103512"/>
                </a:lnTo>
                <a:lnTo>
                  <a:pt x="57155" y="103449"/>
                </a:lnTo>
                <a:lnTo>
                  <a:pt x="57812" y="103373"/>
                </a:lnTo>
                <a:lnTo>
                  <a:pt x="58456" y="103297"/>
                </a:lnTo>
                <a:lnTo>
                  <a:pt x="59113" y="103209"/>
                </a:lnTo>
                <a:lnTo>
                  <a:pt x="59757" y="103120"/>
                </a:lnTo>
                <a:lnTo>
                  <a:pt x="60402" y="103019"/>
                </a:lnTo>
                <a:lnTo>
                  <a:pt x="61033" y="102906"/>
                </a:lnTo>
                <a:lnTo>
                  <a:pt x="61678" y="102792"/>
                </a:lnTo>
                <a:lnTo>
                  <a:pt x="62309" y="102665"/>
                </a:lnTo>
                <a:lnTo>
                  <a:pt x="62941" y="102527"/>
                </a:lnTo>
                <a:lnTo>
                  <a:pt x="63573" y="102388"/>
                </a:lnTo>
                <a:lnTo>
                  <a:pt x="64192" y="102236"/>
                </a:lnTo>
                <a:lnTo>
                  <a:pt x="64823" y="102084"/>
                </a:lnTo>
                <a:lnTo>
                  <a:pt x="65442" y="101920"/>
                </a:lnTo>
                <a:lnTo>
                  <a:pt x="66049" y="101743"/>
                </a:lnTo>
                <a:lnTo>
                  <a:pt x="66668" y="101566"/>
                </a:lnTo>
                <a:lnTo>
                  <a:pt x="67274" y="101377"/>
                </a:lnTo>
                <a:lnTo>
                  <a:pt x="67881" y="101187"/>
                </a:lnTo>
                <a:lnTo>
                  <a:pt x="68487" y="100985"/>
                </a:lnTo>
                <a:lnTo>
                  <a:pt x="69094" y="100783"/>
                </a:lnTo>
                <a:lnTo>
                  <a:pt x="69687" y="100568"/>
                </a:lnTo>
                <a:lnTo>
                  <a:pt x="70281" y="100341"/>
                </a:lnTo>
                <a:lnTo>
                  <a:pt x="70875" y="100114"/>
                </a:lnTo>
                <a:lnTo>
                  <a:pt x="71456" y="99886"/>
                </a:lnTo>
                <a:lnTo>
                  <a:pt x="72037" y="99634"/>
                </a:lnTo>
                <a:lnTo>
                  <a:pt x="72618" y="99394"/>
                </a:lnTo>
                <a:lnTo>
                  <a:pt x="73199" y="99128"/>
                </a:lnTo>
                <a:lnTo>
                  <a:pt x="73768" y="98876"/>
                </a:lnTo>
                <a:lnTo>
                  <a:pt x="74336" y="98598"/>
                </a:lnTo>
                <a:lnTo>
                  <a:pt x="74905" y="98320"/>
                </a:lnTo>
                <a:lnTo>
                  <a:pt x="75461" y="98042"/>
                </a:lnTo>
                <a:lnTo>
                  <a:pt x="76029" y="97751"/>
                </a:lnTo>
                <a:lnTo>
                  <a:pt x="76573" y="97461"/>
                </a:lnTo>
                <a:lnTo>
                  <a:pt x="77129" y="97158"/>
                </a:lnTo>
                <a:lnTo>
                  <a:pt x="77672" y="96842"/>
                </a:lnTo>
                <a:lnTo>
                  <a:pt x="78746" y="96210"/>
                </a:lnTo>
                <a:lnTo>
                  <a:pt x="79807" y="95541"/>
                </a:lnTo>
                <a:lnTo>
                  <a:pt x="80855" y="94859"/>
                </a:lnTo>
                <a:lnTo>
                  <a:pt x="81879" y="94151"/>
                </a:lnTo>
                <a:lnTo>
                  <a:pt x="82889" y="93418"/>
                </a:lnTo>
                <a:lnTo>
                  <a:pt x="83875" y="92660"/>
                </a:lnTo>
                <a:lnTo>
                  <a:pt x="84848" y="91877"/>
                </a:lnTo>
                <a:lnTo>
                  <a:pt x="85795" y="91069"/>
                </a:lnTo>
                <a:lnTo>
                  <a:pt x="86730" y="90248"/>
                </a:lnTo>
                <a:lnTo>
                  <a:pt x="87640" y="89401"/>
                </a:lnTo>
                <a:lnTo>
                  <a:pt x="88524" y="88530"/>
                </a:lnTo>
                <a:lnTo>
                  <a:pt x="89396" y="87633"/>
                </a:lnTo>
                <a:lnTo>
                  <a:pt x="90242" y="86723"/>
                </a:lnTo>
                <a:lnTo>
                  <a:pt x="91076" y="85788"/>
                </a:lnTo>
                <a:lnTo>
                  <a:pt x="91872" y="84841"/>
                </a:lnTo>
                <a:lnTo>
                  <a:pt x="92655" y="83868"/>
                </a:lnTo>
                <a:lnTo>
                  <a:pt x="93413" y="82883"/>
                </a:lnTo>
                <a:lnTo>
                  <a:pt x="94146" y="81872"/>
                </a:lnTo>
                <a:lnTo>
                  <a:pt x="94853" y="80849"/>
                </a:lnTo>
                <a:lnTo>
                  <a:pt x="95548" y="79813"/>
                </a:lnTo>
                <a:lnTo>
                  <a:pt x="96205" y="78752"/>
                </a:lnTo>
                <a:lnTo>
                  <a:pt x="96850" y="77666"/>
                </a:lnTo>
                <a:lnTo>
                  <a:pt x="97153" y="77122"/>
                </a:lnTo>
                <a:lnTo>
                  <a:pt x="97456" y="76579"/>
                </a:lnTo>
                <a:lnTo>
                  <a:pt x="97759" y="76023"/>
                </a:lnTo>
                <a:lnTo>
                  <a:pt x="98037" y="75467"/>
                </a:lnTo>
                <a:lnTo>
                  <a:pt x="98328" y="74912"/>
                </a:lnTo>
                <a:lnTo>
                  <a:pt x="98606" y="74343"/>
                </a:lnTo>
                <a:lnTo>
                  <a:pt x="98871" y="73775"/>
                </a:lnTo>
                <a:lnTo>
                  <a:pt x="99136" y="73194"/>
                </a:lnTo>
                <a:lnTo>
                  <a:pt x="99389" y="72625"/>
                </a:lnTo>
                <a:lnTo>
                  <a:pt x="99642" y="72044"/>
                </a:lnTo>
                <a:lnTo>
                  <a:pt x="99882" y="71463"/>
                </a:lnTo>
                <a:lnTo>
                  <a:pt x="100122" y="70869"/>
                </a:lnTo>
                <a:lnTo>
                  <a:pt x="100349" y="70288"/>
                </a:lnTo>
                <a:lnTo>
                  <a:pt x="100564" y="69694"/>
                </a:lnTo>
                <a:lnTo>
                  <a:pt x="100779" y="69088"/>
                </a:lnTo>
                <a:lnTo>
                  <a:pt x="100993" y="68494"/>
                </a:lnTo>
                <a:lnTo>
                  <a:pt x="101196" y="67888"/>
                </a:lnTo>
                <a:lnTo>
                  <a:pt x="101385" y="67282"/>
                </a:lnTo>
                <a:lnTo>
                  <a:pt x="101575" y="66675"/>
                </a:lnTo>
                <a:lnTo>
                  <a:pt x="101751" y="66056"/>
                </a:lnTo>
                <a:lnTo>
                  <a:pt x="101916" y="65437"/>
                </a:lnTo>
                <a:lnTo>
                  <a:pt x="102080" y="64818"/>
                </a:lnTo>
                <a:lnTo>
                  <a:pt x="102244" y="64199"/>
                </a:lnTo>
                <a:lnTo>
                  <a:pt x="102383" y="63568"/>
                </a:lnTo>
                <a:lnTo>
                  <a:pt x="102535" y="62936"/>
                </a:lnTo>
                <a:lnTo>
                  <a:pt x="102661" y="62304"/>
                </a:lnTo>
                <a:lnTo>
                  <a:pt x="102787" y="61673"/>
                </a:lnTo>
                <a:lnTo>
                  <a:pt x="102901" y="61041"/>
                </a:lnTo>
                <a:lnTo>
                  <a:pt x="103015" y="60397"/>
                </a:lnTo>
                <a:lnTo>
                  <a:pt x="103116" y="59752"/>
                </a:lnTo>
                <a:lnTo>
                  <a:pt x="103217" y="59108"/>
                </a:lnTo>
                <a:lnTo>
                  <a:pt x="103305" y="58464"/>
                </a:lnTo>
                <a:lnTo>
                  <a:pt x="103381" y="57820"/>
                </a:lnTo>
                <a:lnTo>
                  <a:pt x="103444" y="57163"/>
                </a:lnTo>
                <a:lnTo>
                  <a:pt x="103508" y="56506"/>
                </a:lnTo>
                <a:lnTo>
                  <a:pt x="103571" y="55849"/>
                </a:lnTo>
                <a:lnTo>
                  <a:pt x="103609" y="55192"/>
                </a:lnTo>
                <a:lnTo>
                  <a:pt x="103646" y="54523"/>
                </a:lnTo>
                <a:lnTo>
                  <a:pt x="103672" y="53866"/>
                </a:lnTo>
                <a:lnTo>
                  <a:pt x="103697" y="53196"/>
                </a:lnTo>
                <a:lnTo>
                  <a:pt x="103710" y="52527"/>
                </a:lnTo>
                <a:lnTo>
                  <a:pt x="103710" y="51857"/>
                </a:lnTo>
                <a:lnTo>
                  <a:pt x="103710" y="51188"/>
                </a:lnTo>
                <a:lnTo>
                  <a:pt x="103697" y="50518"/>
                </a:lnTo>
                <a:lnTo>
                  <a:pt x="103672" y="49861"/>
                </a:lnTo>
                <a:lnTo>
                  <a:pt x="103646" y="49192"/>
                </a:lnTo>
                <a:lnTo>
                  <a:pt x="103609" y="48535"/>
                </a:lnTo>
                <a:lnTo>
                  <a:pt x="103571" y="47865"/>
                </a:lnTo>
                <a:lnTo>
                  <a:pt x="103508" y="47208"/>
                </a:lnTo>
                <a:lnTo>
                  <a:pt x="103444" y="46564"/>
                </a:lnTo>
                <a:lnTo>
                  <a:pt x="103381" y="45907"/>
                </a:lnTo>
                <a:lnTo>
                  <a:pt x="103305" y="45250"/>
                </a:lnTo>
                <a:lnTo>
                  <a:pt x="103217" y="44606"/>
                </a:lnTo>
                <a:lnTo>
                  <a:pt x="103116" y="43962"/>
                </a:lnTo>
                <a:lnTo>
                  <a:pt x="103015" y="43317"/>
                </a:lnTo>
                <a:lnTo>
                  <a:pt x="102901" y="42686"/>
                </a:lnTo>
                <a:lnTo>
                  <a:pt x="102787" y="42042"/>
                </a:lnTo>
                <a:lnTo>
                  <a:pt x="102661" y="41410"/>
                </a:lnTo>
                <a:lnTo>
                  <a:pt x="102535" y="40778"/>
                </a:lnTo>
                <a:lnTo>
                  <a:pt x="102383" y="40147"/>
                </a:lnTo>
                <a:lnTo>
                  <a:pt x="102244" y="39528"/>
                </a:lnTo>
                <a:lnTo>
                  <a:pt x="102080" y="38896"/>
                </a:lnTo>
                <a:lnTo>
                  <a:pt x="101916" y="38277"/>
                </a:lnTo>
                <a:lnTo>
                  <a:pt x="101751" y="37658"/>
                </a:lnTo>
                <a:lnTo>
                  <a:pt x="101575" y="37052"/>
                </a:lnTo>
                <a:lnTo>
                  <a:pt x="101385" y="36445"/>
                </a:lnTo>
                <a:lnTo>
                  <a:pt x="101196" y="35826"/>
                </a:lnTo>
                <a:lnTo>
                  <a:pt x="100993" y="35233"/>
                </a:lnTo>
                <a:lnTo>
                  <a:pt x="100779" y="34626"/>
                </a:lnTo>
                <a:lnTo>
                  <a:pt x="100564" y="34032"/>
                </a:lnTo>
                <a:lnTo>
                  <a:pt x="100349" y="33439"/>
                </a:lnTo>
                <a:lnTo>
                  <a:pt x="100122" y="32845"/>
                </a:lnTo>
                <a:lnTo>
                  <a:pt x="99882" y="32264"/>
                </a:lnTo>
                <a:lnTo>
                  <a:pt x="99642" y="31670"/>
                </a:lnTo>
                <a:lnTo>
                  <a:pt x="99389" y="31102"/>
                </a:lnTo>
                <a:lnTo>
                  <a:pt x="99136" y="30521"/>
                </a:lnTo>
                <a:lnTo>
                  <a:pt x="98871" y="29952"/>
                </a:lnTo>
                <a:lnTo>
                  <a:pt x="98606" y="29384"/>
                </a:lnTo>
                <a:lnTo>
                  <a:pt x="98328" y="28815"/>
                </a:lnTo>
                <a:lnTo>
                  <a:pt x="98037" y="28247"/>
                </a:lnTo>
                <a:lnTo>
                  <a:pt x="97759" y="27691"/>
                </a:lnTo>
                <a:lnTo>
                  <a:pt x="97456" y="27148"/>
                </a:lnTo>
                <a:lnTo>
                  <a:pt x="97153" y="26592"/>
                </a:lnTo>
                <a:lnTo>
                  <a:pt x="96850" y="26049"/>
                </a:lnTo>
                <a:lnTo>
                  <a:pt x="96205" y="24975"/>
                </a:lnTo>
                <a:lnTo>
                  <a:pt x="95548" y="23914"/>
                </a:lnTo>
                <a:lnTo>
                  <a:pt x="94853" y="22865"/>
                </a:lnTo>
                <a:lnTo>
                  <a:pt x="94146" y="21842"/>
                </a:lnTo>
                <a:lnTo>
                  <a:pt x="93413" y="20831"/>
                </a:lnTo>
                <a:lnTo>
                  <a:pt x="92655" y="19846"/>
                </a:lnTo>
                <a:lnTo>
                  <a:pt x="91872" y="18873"/>
                </a:lnTo>
                <a:lnTo>
                  <a:pt x="91076" y="17926"/>
                </a:lnTo>
                <a:lnTo>
                  <a:pt x="90242" y="16991"/>
                </a:lnTo>
                <a:lnTo>
                  <a:pt x="89396" y="16081"/>
                </a:lnTo>
                <a:lnTo>
                  <a:pt x="88524" y="15197"/>
                </a:lnTo>
                <a:lnTo>
                  <a:pt x="87640" y="14326"/>
                </a:lnTo>
                <a:lnTo>
                  <a:pt x="86730" y="13479"/>
                </a:lnTo>
                <a:lnTo>
                  <a:pt x="85795" y="12645"/>
                </a:lnTo>
                <a:lnTo>
                  <a:pt x="84848" y="11850"/>
                </a:lnTo>
                <a:lnTo>
                  <a:pt x="83875" y="11066"/>
                </a:lnTo>
                <a:lnTo>
                  <a:pt x="82889" y="10308"/>
                </a:lnTo>
                <a:lnTo>
                  <a:pt x="81879" y="9576"/>
                </a:lnTo>
                <a:lnTo>
                  <a:pt x="80855" y="8856"/>
                </a:lnTo>
                <a:lnTo>
                  <a:pt x="79807" y="8173"/>
                </a:lnTo>
                <a:lnTo>
                  <a:pt x="78746" y="7517"/>
                </a:lnTo>
                <a:lnTo>
                  <a:pt x="77672" y="6872"/>
                </a:lnTo>
                <a:lnTo>
                  <a:pt x="77129" y="6569"/>
                </a:lnTo>
                <a:lnTo>
                  <a:pt x="76573" y="6266"/>
                </a:lnTo>
                <a:lnTo>
                  <a:pt x="76029" y="5963"/>
                </a:lnTo>
                <a:lnTo>
                  <a:pt x="75461" y="5672"/>
                </a:lnTo>
                <a:lnTo>
                  <a:pt x="74905" y="5394"/>
                </a:lnTo>
                <a:lnTo>
                  <a:pt x="74336" y="5116"/>
                </a:lnTo>
                <a:lnTo>
                  <a:pt x="73768" y="4851"/>
                </a:lnTo>
                <a:lnTo>
                  <a:pt x="73199" y="4586"/>
                </a:lnTo>
                <a:lnTo>
                  <a:pt x="72618" y="4333"/>
                </a:lnTo>
                <a:lnTo>
                  <a:pt x="72037" y="4080"/>
                </a:lnTo>
                <a:lnTo>
                  <a:pt x="71456" y="3840"/>
                </a:lnTo>
                <a:lnTo>
                  <a:pt x="70875" y="3600"/>
                </a:lnTo>
                <a:lnTo>
                  <a:pt x="70281" y="3373"/>
                </a:lnTo>
                <a:lnTo>
                  <a:pt x="69687" y="3146"/>
                </a:lnTo>
                <a:lnTo>
                  <a:pt x="69094" y="2931"/>
                </a:lnTo>
                <a:lnTo>
                  <a:pt x="68487" y="2729"/>
                </a:lnTo>
                <a:lnTo>
                  <a:pt x="67881" y="2527"/>
                </a:lnTo>
                <a:lnTo>
                  <a:pt x="67274" y="2337"/>
                </a:lnTo>
                <a:lnTo>
                  <a:pt x="66668" y="2148"/>
                </a:lnTo>
                <a:lnTo>
                  <a:pt x="66049" y="1971"/>
                </a:lnTo>
                <a:lnTo>
                  <a:pt x="65442" y="1807"/>
                </a:lnTo>
                <a:lnTo>
                  <a:pt x="64823" y="1642"/>
                </a:lnTo>
                <a:lnTo>
                  <a:pt x="64192" y="1478"/>
                </a:lnTo>
                <a:lnTo>
                  <a:pt x="63573" y="1339"/>
                </a:lnTo>
                <a:lnTo>
                  <a:pt x="62941" y="1188"/>
                </a:lnTo>
                <a:lnTo>
                  <a:pt x="62309" y="1061"/>
                </a:lnTo>
                <a:lnTo>
                  <a:pt x="61678" y="935"/>
                </a:lnTo>
                <a:lnTo>
                  <a:pt x="61033" y="821"/>
                </a:lnTo>
                <a:lnTo>
                  <a:pt x="60402" y="708"/>
                </a:lnTo>
                <a:lnTo>
                  <a:pt x="59757" y="607"/>
                </a:lnTo>
                <a:lnTo>
                  <a:pt x="59113" y="505"/>
                </a:lnTo>
                <a:lnTo>
                  <a:pt x="58456" y="417"/>
                </a:lnTo>
                <a:lnTo>
                  <a:pt x="57812" y="341"/>
                </a:lnTo>
                <a:lnTo>
                  <a:pt x="57155" y="278"/>
                </a:lnTo>
                <a:lnTo>
                  <a:pt x="56510" y="215"/>
                </a:lnTo>
                <a:lnTo>
                  <a:pt x="55853" y="152"/>
                </a:lnTo>
                <a:lnTo>
                  <a:pt x="55184" y="114"/>
                </a:lnTo>
                <a:lnTo>
                  <a:pt x="54527" y="76"/>
                </a:lnTo>
                <a:lnTo>
                  <a:pt x="53857" y="38"/>
                </a:lnTo>
                <a:lnTo>
                  <a:pt x="53200" y="25"/>
                </a:lnTo>
                <a:lnTo>
                  <a:pt x="52531" y="13"/>
                </a:lnTo>
                <a:lnTo>
                  <a:pt x="51861" y="0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title" idx="2"/>
          </p:nvPr>
        </p:nvSpPr>
        <p:spPr>
          <a:xfrm>
            <a:off x="1416021" y="187214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Henry Moseley</a:t>
            </a:r>
            <a:br>
              <a:rPr lang="en" dirty="0"/>
            </a:br>
            <a:r>
              <a:rPr lang="en" dirty="0"/>
              <a:t>(1913-1914)</a:t>
            </a:r>
            <a:endParaRPr dirty="0"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1422409" y="2535282"/>
            <a:ext cx="2336400" cy="246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400" dirty="0"/>
              <a:t> Moseley, an English physicist, upgraded the periodic table by using </a:t>
            </a:r>
            <a:r>
              <a:rPr lang="en-US" sz="1400" b="1" dirty="0"/>
              <a:t>X-rays to determine atomic numbers </a:t>
            </a:r>
            <a:r>
              <a:rPr lang="en-US" sz="1400" dirty="0"/>
              <a:t>instead of atomic masses. This improved accuracy and organization, addressing issues with Mendeleev's version.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54" name="Google Shape;254;p43"/>
          <p:cNvSpPr txBox="1">
            <a:spLocks noGrp="1"/>
          </p:cNvSpPr>
          <p:nvPr>
            <p:ph type="title" idx="5"/>
          </p:nvPr>
        </p:nvSpPr>
        <p:spPr>
          <a:xfrm>
            <a:off x="5391569" y="187214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Glenn T. Seaborg</a:t>
            </a:r>
            <a:br>
              <a:rPr lang="en" dirty="0"/>
            </a:br>
            <a:r>
              <a:rPr lang="en" dirty="0"/>
              <a:t>(1940s-1950s)</a:t>
            </a:r>
            <a:endParaRPr dirty="0"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6"/>
          </p:nvPr>
        </p:nvSpPr>
        <p:spPr>
          <a:xfrm>
            <a:off x="5385186" y="2535283"/>
            <a:ext cx="2336400" cy="246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300" dirty="0"/>
              <a:t>Seaborg, an American chemist, helped discover </a:t>
            </a:r>
            <a:r>
              <a:rPr lang="en-US" sz="1300" b="1" dirty="0"/>
              <a:t>elements beyond uranium </a:t>
            </a:r>
            <a:r>
              <a:rPr lang="en-US" sz="1300" dirty="0"/>
              <a:t>and suggested an expanded periodic table. He rearranged the table by placing the actinide series below the lanthanide series, contributing to the modern periodic table layout.</a:t>
            </a:r>
            <a:endParaRPr sz="1300" dirty="0"/>
          </a:p>
        </p:txBody>
      </p:sp>
      <p:cxnSp>
        <p:nvCxnSpPr>
          <p:cNvPr id="266" name="Google Shape;266;p43"/>
          <p:cNvCxnSpPr/>
          <p:nvPr/>
        </p:nvCxnSpPr>
        <p:spPr>
          <a:xfrm flipV="1">
            <a:off x="6559769" y="1520693"/>
            <a:ext cx="0" cy="2160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43"/>
          <p:cNvCxnSpPr/>
          <p:nvPr/>
        </p:nvCxnSpPr>
        <p:spPr>
          <a:xfrm flipV="1">
            <a:off x="2584221" y="1520693"/>
            <a:ext cx="1" cy="2160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97" y="485402"/>
            <a:ext cx="1005024" cy="1098000"/>
          </a:xfrm>
          <a:prstGeom prst="flowChartConnector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69" y="470323"/>
            <a:ext cx="1098000" cy="10980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75783841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871</Words>
  <Application>Microsoft Office PowerPoint</Application>
  <PresentationFormat>On-screen Show (16:9)</PresentationFormat>
  <Paragraphs>90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Oxygen Light</vt:lpstr>
      <vt:lpstr>Anaheim</vt:lpstr>
      <vt:lpstr>Arial</vt:lpstr>
      <vt:lpstr>Oxygen</vt:lpstr>
      <vt:lpstr>Poiret One</vt:lpstr>
      <vt:lpstr>Bebas Neue</vt:lpstr>
      <vt:lpstr>Maven Pro</vt:lpstr>
      <vt:lpstr>Minimalist Aesthetic Slideshow by Slidesgo</vt:lpstr>
      <vt:lpstr>THE CHEMIST’S NOTEBOOK</vt:lpstr>
      <vt:lpstr>PowerPoint Presentation</vt:lpstr>
      <vt:lpstr>PERIODIC TABLE</vt:lpstr>
      <vt:lpstr>The periodic table is a chart of elements that helps scientists understand and predict how different materials behave. It organizes elements based  on their properties, making  it a handy tool for  studying and  discovering new things  in the world of  chemistry.</vt:lpstr>
      <vt:lpstr>PowerPoint Presentation</vt:lpstr>
      <vt:lpstr>Atomic Number of the Elemt</vt:lpstr>
      <vt:lpstr>History of Periodic table</vt:lpstr>
      <vt:lpstr>John Newlands (1864)</vt:lpstr>
      <vt:lpstr>Henry Moseley (1913-1914)</vt:lpstr>
      <vt:lpstr>Blocks in Periodic Table</vt:lpstr>
      <vt:lpstr>Groups and Periods</vt:lpstr>
      <vt:lpstr>S Block</vt:lpstr>
      <vt:lpstr>S Block</vt:lpstr>
      <vt:lpstr>p Block</vt:lpstr>
      <vt:lpstr>d Block</vt:lpstr>
      <vt:lpstr>f Block</vt:lpstr>
      <vt:lpstr>Atomic Trends</vt:lpstr>
      <vt:lpstr>Atomic Radius</vt:lpstr>
      <vt:lpstr>Ionic Radius</vt:lpstr>
      <vt:lpstr>Electronegativity</vt:lpstr>
      <vt:lpstr>Electron affinity</vt:lpstr>
      <vt:lpstr>Ionization Energy</vt:lpstr>
      <vt:lpstr>Metallic Character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AESTHETIC SLIDESHOW</dc:title>
  <dc:creator>Ex354 Sahil Raichurkar</dc:creator>
  <cp:lastModifiedBy>Nachiket 014</cp:lastModifiedBy>
  <cp:revision>20</cp:revision>
  <dcterms:modified xsi:type="dcterms:W3CDTF">2024-01-10T07:08:30Z</dcterms:modified>
</cp:coreProperties>
</file>